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6"/>
  </p:notesMasterIdLst>
  <p:handoutMasterIdLst>
    <p:handoutMasterId r:id="rId17"/>
  </p:handoutMasterIdLst>
  <p:sldIdLst>
    <p:sldId id="291" r:id="rId2"/>
    <p:sldId id="294" r:id="rId3"/>
    <p:sldId id="302" r:id="rId4"/>
    <p:sldId id="308" r:id="rId5"/>
    <p:sldId id="303" r:id="rId6"/>
    <p:sldId id="304" r:id="rId7"/>
    <p:sldId id="309" r:id="rId8"/>
    <p:sldId id="306" r:id="rId9"/>
    <p:sldId id="295" r:id="rId10"/>
    <p:sldId id="311" r:id="rId11"/>
    <p:sldId id="312" r:id="rId12"/>
    <p:sldId id="313" r:id="rId13"/>
    <p:sldId id="296" r:id="rId14"/>
    <p:sldId id="310" r:id="rId15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8383"/>
    <a:srgbClr val="666666"/>
    <a:srgbClr val="005BBB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6"/>
    <p:restoredTop sz="94886"/>
  </p:normalViewPr>
  <p:slideViewPr>
    <p:cSldViewPr snapToGrid="0" snapToObjects="1">
      <p:cViewPr varScale="1">
        <p:scale>
          <a:sx n="85" d="100"/>
          <a:sy n="85" d="100"/>
        </p:scale>
        <p:origin x="1184" y="168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10/20/18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10/20/18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80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 anchorCtr="0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6" y="5084683"/>
            <a:ext cx="7478709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 anchor="t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28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ct val="1000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098566" y="930275"/>
            <a:ext cx="7093434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14631" y="934720"/>
            <a:ext cx="7077369" cy="30646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927100"/>
            <a:ext cx="12192000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1" cy="68579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1045952" y="6221885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4" r:id="rId2"/>
    <p:sldLayoutId id="2147483895" r:id="rId3"/>
    <p:sldLayoutId id="2147483897" r:id="rId4"/>
    <p:sldLayoutId id="2147483907" r:id="rId5"/>
    <p:sldLayoutId id="2147483898" r:id="rId6"/>
    <p:sldLayoutId id="2147483900" r:id="rId7"/>
    <p:sldLayoutId id="2147483906" r:id="rId8"/>
    <p:sldLayoutId id="2147483902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58368" y="2997302"/>
            <a:ext cx="6638544" cy="1650381"/>
          </a:xfrm>
        </p:spPr>
        <p:txBody>
          <a:bodyPr/>
          <a:lstStyle/>
          <a:p>
            <a:r>
              <a:rPr lang="en-US" sz="2000" dirty="0" smtClean="0"/>
              <a:t>Asif Imran, </a:t>
            </a:r>
            <a:r>
              <a:rPr lang="en-US" sz="2000" dirty="0" err="1" smtClean="0"/>
              <a:t>Ph.D</a:t>
            </a:r>
            <a:r>
              <a:rPr lang="en-US" sz="2000" dirty="0" smtClean="0"/>
              <a:t> Candidate</a:t>
            </a:r>
          </a:p>
          <a:p>
            <a:r>
              <a:rPr lang="en-US" sz="2000" dirty="0" smtClean="0"/>
              <a:t> University at Buffalo (SUNY)</a:t>
            </a:r>
          </a:p>
          <a:p>
            <a:r>
              <a:rPr lang="en-US" sz="2000" dirty="0" smtClean="0"/>
              <a:t>And </a:t>
            </a:r>
          </a:p>
          <a:p>
            <a:r>
              <a:rPr lang="en-US" sz="2000" dirty="0" smtClean="0"/>
              <a:t>Dr. Tevfik Kosar, Associate </a:t>
            </a:r>
            <a:r>
              <a:rPr lang="en-US" sz="2000" dirty="0" err="1" smtClean="0"/>
              <a:t>Profesor</a:t>
            </a:r>
            <a:r>
              <a:rPr lang="en-US" sz="2000" dirty="0" smtClean="0"/>
              <a:t>,</a:t>
            </a:r>
          </a:p>
          <a:p>
            <a:r>
              <a:rPr lang="en-US" sz="2000" dirty="0" smtClean="0"/>
              <a:t>University at Buffalo (SUNY)</a:t>
            </a:r>
            <a:endParaRPr lang="en-US" sz="2000" dirty="0"/>
          </a:p>
          <a:p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381200"/>
            <a:ext cx="6638544" cy="2386584"/>
          </a:xfrm>
        </p:spPr>
        <p:txBody>
          <a:bodyPr/>
          <a:lstStyle/>
          <a:p>
            <a:r>
              <a:rPr lang="en-US" sz="2400" dirty="0" smtClean="0"/>
              <a:t>Sustainability challenges in developing research software for sharing data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182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566928" y="2185416"/>
            <a:ext cx="11035459" cy="3511409"/>
          </a:xfrm>
        </p:spPr>
        <p:txBody>
          <a:bodyPr/>
          <a:lstStyle/>
          <a:p>
            <a:pPr marL="285750" indent="-285750" algn="just">
              <a:buFontTx/>
              <a:buChar char="-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Knowledge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sharing via events to come across useful ideas and experiences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Industry and research community collaboration to build effective research software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Patterns and principles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Shared understanding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Code review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Incremental development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Learnings [</a:t>
            </a:r>
            <a:r>
              <a:rPr lang="en-US" dirty="0" err="1" smtClean="0"/>
              <a:t>cont</a:t>
            </a:r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5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5" y="839449"/>
            <a:ext cx="9215067" cy="6018551"/>
          </a:xfrm>
          <a:prstGeom prst="rect">
            <a:avLst/>
          </a:prstGeom>
        </p:spPr>
      </p:pic>
      <p:pic>
        <p:nvPicPr>
          <p:cNvPr id="1026" name="Picture 2" descr="mage result for IB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5267" y="1996191"/>
            <a:ext cx="1109272" cy="1109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645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</a:t>
            </a:r>
            <a:endParaRPr lang="en-US" dirty="0"/>
          </a:p>
        </p:txBody>
      </p:sp>
      <p:sp>
        <p:nvSpPr>
          <p:cNvPr id="5" name="Text Placeholder 1"/>
          <p:cNvSpPr>
            <a:spLocks noGrp="1"/>
          </p:cNvSpPr>
          <p:nvPr>
            <p:ph type="body" idx="10"/>
          </p:nvPr>
        </p:nvSpPr>
        <p:spPr>
          <a:xfrm>
            <a:off x="566928" y="2185416"/>
            <a:ext cx="11035459" cy="3511409"/>
          </a:xfrm>
        </p:spPr>
        <p:txBody>
          <a:bodyPr/>
          <a:lstStyle/>
          <a:p>
            <a:pPr marL="285750" indent="-285750" algn="just">
              <a:buFontTx/>
              <a:buChar char="-"/>
            </a:pPr>
            <a:r>
              <a:rPr lang="en-US" sz="2400" dirty="0" smtClean="0"/>
              <a:t>This </a:t>
            </a:r>
            <a:r>
              <a:rPr lang="en-US" sz="2400" dirty="0"/>
              <a:t>project is in part sponsored by the National Science Foundation (NSF) under award number OAC-1724898. </a:t>
            </a:r>
            <a:endParaRPr lang="en-US" sz="2400" dirty="0" smtClean="0"/>
          </a:p>
          <a:p>
            <a:pPr marL="285750" indent="-285750" algn="just">
              <a:buFontTx/>
              <a:buChar char="-"/>
            </a:pPr>
            <a:r>
              <a:rPr lang="en-US" sz="2400" dirty="0" smtClean="0"/>
              <a:t>We </a:t>
            </a:r>
            <a:r>
              <a:rPr lang="en-US" sz="2400" dirty="0"/>
              <a:t>also would like to thank </a:t>
            </a:r>
            <a:r>
              <a:rPr lang="en-US" sz="2400" dirty="0" err="1" smtClean="0"/>
              <a:t>Siddharth</a:t>
            </a:r>
            <a:r>
              <a:rPr lang="en-US" sz="2400" dirty="0" smtClean="0"/>
              <a:t> </a:t>
            </a:r>
            <a:r>
              <a:rPr lang="en-US" sz="2400" dirty="0" err="1"/>
              <a:t>Ravikumar</a:t>
            </a:r>
            <a:r>
              <a:rPr lang="en-US" sz="2400" dirty="0" smtClean="0"/>
              <a:t>, , </a:t>
            </a:r>
            <a:r>
              <a:rPr lang="en-US" sz="2400" dirty="0" err="1" smtClean="0"/>
              <a:t>Yifu</a:t>
            </a:r>
            <a:r>
              <a:rPr lang="en-US" sz="2400" dirty="0" smtClean="0"/>
              <a:t> Yin, Javier, Shreya </a:t>
            </a:r>
            <a:r>
              <a:rPr lang="en-US" sz="2400" dirty="0" err="1" smtClean="0"/>
              <a:t>Hegde</a:t>
            </a:r>
            <a:r>
              <a:rPr lang="en-US" sz="2400" dirty="0" smtClean="0"/>
              <a:t>, Linus </a:t>
            </a:r>
            <a:r>
              <a:rPr lang="en-US" sz="2400" dirty="0" err="1" smtClean="0"/>
              <a:t>Castelino</a:t>
            </a:r>
            <a:r>
              <a:rPr lang="en-US" sz="2400" dirty="0" smtClean="0"/>
              <a:t>, </a:t>
            </a:r>
            <a:r>
              <a:rPr lang="en-US" sz="2400" dirty="0" err="1" smtClean="0"/>
              <a:t>Pooja</a:t>
            </a:r>
            <a:r>
              <a:rPr lang="en-US" sz="2400" dirty="0" smtClean="0"/>
              <a:t> </a:t>
            </a:r>
            <a:r>
              <a:rPr lang="en-US" sz="2400" dirty="0" err="1" smtClean="0"/>
              <a:t>Shingavi</a:t>
            </a:r>
            <a:r>
              <a:rPr lang="en-US" sz="2400" dirty="0" smtClean="0"/>
              <a:t>, </a:t>
            </a:r>
            <a:r>
              <a:rPr lang="en-US" sz="2400" dirty="0" err="1" smtClean="0"/>
              <a:t>Atul</a:t>
            </a:r>
            <a:r>
              <a:rPr lang="en-US" sz="2400" dirty="0" smtClean="0"/>
              <a:t> Sing, </a:t>
            </a:r>
            <a:r>
              <a:rPr lang="en-US" sz="2400" dirty="0" err="1" smtClean="0"/>
              <a:t>Sarang</a:t>
            </a:r>
            <a:r>
              <a:rPr lang="en-US" sz="2400" dirty="0" smtClean="0"/>
              <a:t> Agarwal </a:t>
            </a:r>
            <a:r>
              <a:rPr lang="en-US" sz="2400" dirty="0"/>
              <a:t>and </a:t>
            </a:r>
            <a:r>
              <a:rPr lang="en-US" sz="2400" dirty="0" smtClean="0"/>
              <a:t>Praveen Kumar </a:t>
            </a:r>
            <a:r>
              <a:rPr lang="en-US" sz="2400" dirty="0" err="1" smtClean="0"/>
              <a:t>Rajendran</a:t>
            </a:r>
            <a:r>
              <a:rPr lang="en-US" sz="2400" dirty="0" smtClean="0"/>
              <a:t> for </a:t>
            </a:r>
            <a:r>
              <a:rPr lang="en-US" sz="2400" dirty="0"/>
              <a:t>their contributions in the implementation of this project</a:t>
            </a:r>
            <a:r>
              <a:rPr lang="en-US" sz="2400" dirty="0" smtClean="0"/>
              <a:t>.</a:t>
            </a:r>
            <a:endParaRPr lang="en-US" sz="24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47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566928" y="2185416"/>
            <a:ext cx="11215341" cy="3732425"/>
          </a:xfrm>
        </p:spPr>
        <p:txBody>
          <a:bodyPr/>
          <a:lstStyle/>
          <a:p>
            <a:r>
              <a:rPr lang="en-US" sz="1600" dirty="0"/>
              <a:t>Imran, Asif, et al. "</a:t>
            </a:r>
            <a:r>
              <a:rPr lang="en-US" sz="1600" dirty="0" err="1"/>
              <a:t>OneDataShare</a:t>
            </a:r>
            <a:r>
              <a:rPr lang="en-US" sz="1600" dirty="0"/>
              <a:t>-A Vision for Cloud-hosted Data Transfer Scheduling and Optimization as a Service [</a:t>
            </a:r>
            <a:r>
              <a:rPr lang="en-US" sz="1600" dirty="0" err="1"/>
              <a:t>OneDataShare</a:t>
            </a:r>
            <a:r>
              <a:rPr lang="en-US" sz="1600" dirty="0"/>
              <a:t>-A Vision for Cloud-hosted Data Transfer Scheduling and Optimization as a Service]." </a:t>
            </a:r>
            <a:r>
              <a:rPr lang="en-US" sz="1600" i="1" dirty="0"/>
              <a:t>Proceedings of the 8th International Conference on Cloud Computing and Services Science</a:t>
            </a:r>
            <a:r>
              <a:rPr lang="en-US" sz="1600" dirty="0"/>
              <a:t>. Vol. 1. 2018</a:t>
            </a:r>
            <a:r>
              <a:rPr lang="en-US" sz="1600" dirty="0" smtClean="0"/>
              <a:t>.</a:t>
            </a:r>
          </a:p>
          <a:p>
            <a:r>
              <a:rPr lang="en-US" sz="1600" dirty="0"/>
              <a:t>Nine, M. D., Luigi Di </a:t>
            </a:r>
            <a:r>
              <a:rPr lang="en-US" sz="1600" dirty="0" err="1"/>
              <a:t>Tacchio</a:t>
            </a:r>
            <a:r>
              <a:rPr lang="en-US" sz="1600" dirty="0"/>
              <a:t>, Asif Imran, Tevfik Kosar, M. </a:t>
            </a:r>
            <a:r>
              <a:rPr lang="en-US" sz="1600" dirty="0" err="1"/>
              <a:t>Fatih</a:t>
            </a:r>
            <a:r>
              <a:rPr lang="en-US" sz="1600" dirty="0"/>
              <a:t> </a:t>
            </a:r>
            <a:r>
              <a:rPr lang="en-US" sz="1600" dirty="0" err="1"/>
              <a:t>Bulut</a:t>
            </a:r>
            <a:r>
              <a:rPr lang="en-US" sz="1600" dirty="0"/>
              <a:t>, and </a:t>
            </a:r>
            <a:r>
              <a:rPr lang="en-US" sz="1600" dirty="0" err="1"/>
              <a:t>Jinho</a:t>
            </a:r>
            <a:r>
              <a:rPr lang="en-US" sz="1600" dirty="0"/>
              <a:t> Hwang. "</a:t>
            </a:r>
            <a:r>
              <a:rPr lang="en-US" sz="1600" dirty="0" err="1"/>
              <a:t>GreenDataFlow</a:t>
            </a:r>
            <a:r>
              <a:rPr lang="en-US" sz="1600" dirty="0"/>
              <a:t>: Minimizing the Energy Footprint of Global Data Movement." </a:t>
            </a:r>
            <a:r>
              <a:rPr lang="en-US" sz="1600" i="1" dirty="0" err="1"/>
              <a:t>arXiv</a:t>
            </a:r>
            <a:r>
              <a:rPr lang="en-US" sz="1600" i="1" dirty="0"/>
              <a:t> preprint arXiv:1810.05892</a:t>
            </a:r>
            <a:r>
              <a:rPr lang="en-US" sz="1600" dirty="0"/>
              <a:t> (2018</a:t>
            </a:r>
            <a:r>
              <a:rPr lang="en-US" sz="1600" dirty="0" smtClean="0"/>
              <a:t>).</a:t>
            </a:r>
          </a:p>
          <a:p>
            <a:r>
              <a:rPr lang="en-US" sz="1600" dirty="0"/>
              <a:t>M. </a:t>
            </a:r>
            <a:r>
              <a:rPr lang="en-US" sz="1600" dirty="0" err="1"/>
              <a:t>Katerbow</a:t>
            </a:r>
            <a:r>
              <a:rPr lang="en-US" sz="1600" dirty="0"/>
              <a:t>, G. </a:t>
            </a:r>
            <a:r>
              <a:rPr lang="en-US" sz="1600" dirty="0" err="1"/>
              <a:t>Feulner</a:t>
            </a:r>
            <a:r>
              <a:rPr lang="en-US" sz="1600" dirty="0"/>
              <a:t>, M. </a:t>
            </a:r>
            <a:r>
              <a:rPr lang="en-US" sz="1600" dirty="0" err="1"/>
              <a:t>Bornschein</a:t>
            </a:r>
            <a:r>
              <a:rPr lang="en-US" sz="1600" dirty="0"/>
              <a:t>, B. </a:t>
            </a:r>
            <a:r>
              <a:rPr lang="en-US" sz="1600" dirty="0" err="1"/>
              <a:t>Brembs</a:t>
            </a:r>
            <a:r>
              <a:rPr lang="en-US" sz="1600" dirty="0"/>
              <a:t>, M. </a:t>
            </a:r>
            <a:r>
              <a:rPr lang="en-US" sz="1600" dirty="0" err="1"/>
              <a:t>Erben</a:t>
            </a:r>
            <a:r>
              <a:rPr lang="en-US" sz="1600" dirty="0"/>
              <a:t>-Russ, K. </a:t>
            </a:r>
            <a:r>
              <a:rPr lang="en-US" sz="1600" dirty="0" err="1"/>
              <a:t>Förstner</a:t>
            </a:r>
            <a:r>
              <a:rPr lang="en-US" sz="1600" dirty="0"/>
              <a:t>, M. </a:t>
            </a:r>
            <a:r>
              <a:rPr lang="en-US" sz="1600" dirty="0" err="1"/>
              <a:t>Franke</a:t>
            </a:r>
            <a:r>
              <a:rPr lang="en-US" sz="1600" dirty="0"/>
              <a:t>, B. </a:t>
            </a:r>
            <a:r>
              <a:rPr lang="en-US" sz="1600" dirty="0" err="1"/>
              <a:t>Fritzsch</a:t>
            </a:r>
            <a:r>
              <a:rPr lang="en-US" sz="1600" dirty="0"/>
              <a:t>, J. </a:t>
            </a:r>
            <a:r>
              <a:rPr lang="en-US" sz="1600" dirty="0" err="1"/>
              <a:t>Fuhrmann</a:t>
            </a:r>
            <a:r>
              <a:rPr lang="en-US" sz="1600" dirty="0"/>
              <a:t>, M. </a:t>
            </a:r>
            <a:r>
              <a:rPr lang="en-US" sz="1600" dirty="0" err="1"/>
              <a:t>Goedicke</a:t>
            </a:r>
            <a:r>
              <a:rPr lang="en-US" sz="1600" dirty="0"/>
              <a:t>, et al. </a:t>
            </a:r>
            <a:r>
              <a:rPr lang="en-US" sz="1600" dirty="0" smtClean="0"/>
              <a:t>Recommendations </a:t>
            </a:r>
            <a:r>
              <a:rPr lang="en-US" sz="1600" dirty="0"/>
              <a:t>on the development, use and provision of research software, 2018. </a:t>
            </a:r>
          </a:p>
          <a:p>
            <a:r>
              <a:rPr lang="en-US" sz="1600" dirty="0"/>
              <a:t>G. Wilson, J. Bryan, K. Cranston, J. </a:t>
            </a:r>
            <a:r>
              <a:rPr lang="en-US" sz="1600" dirty="0" err="1"/>
              <a:t>Kitzes</a:t>
            </a:r>
            <a:r>
              <a:rPr lang="en-US" sz="1600" dirty="0"/>
              <a:t>, L. </a:t>
            </a:r>
            <a:r>
              <a:rPr lang="en-US" sz="1600" dirty="0" err="1"/>
              <a:t>Nederbragt</a:t>
            </a:r>
            <a:r>
              <a:rPr lang="en-US" sz="1600" dirty="0"/>
              <a:t>, and T. K. Teal. Good enough practices in </a:t>
            </a:r>
            <a:r>
              <a:rPr lang="en-US" sz="1600" dirty="0" err="1"/>
              <a:t>scienti</a:t>
            </a:r>
            <a:r>
              <a:rPr lang="en-US" sz="1600" dirty="0"/>
              <a:t> c computing. </a:t>
            </a:r>
            <a:r>
              <a:rPr lang="en-US" sz="1600" dirty="0" err="1"/>
              <a:t>PLoS</a:t>
            </a:r>
            <a:r>
              <a:rPr lang="en-US" sz="1600" dirty="0"/>
              <a:t> computational biology, 13(6):e1005510, 2017. </a:t>
            </a:r>
            <a:endParaRPr lang="en-US" sz="1600" dirty="0" smtClean="0"/>
          </a:p>
          <a:p>
            <a:r>
              <a:rPr lang="en-US" sz="1600" dirty="0"/>
              <a:t>Jimenez, Ivo, Michael </a:t>
            </a:r>
            <a:r>
              <a:rPr lang="en-US" sz="1600" dirty="0" err="1"/>
              <a:t>Sevilla</a:t>
            </a:r>
            <a:r>
              <a:rPr lang="en-US" sz="1600" dirty="0"/>
              <a:t>, Noah Watkins, Carlos </a:t>
            </a:r>
            <a:r>
              <a:rPr lang="en-US" sz="1600" dirty="0" err="1"/>
              <a:t>Maltzahn</a:t>
            </a:r>
            <a:r>
              <a:rPr lang="en-US" sz="1600" dirty="0"/>
              <a:t>, Jay </a:t>
            </a:r>
            <a:r>
              <a:rPr lang="en-US" sz="1600" dirty="0" err="1"/>
              <a:t>Lofstead</a:t>
            </a:r>
            <a:r>
              <a:rPr lang="en-US" sz="1600" dirty="0"/>
              <a:t>, Kathryn </a:t>
            </a:r>
            <a:r>
              <a:rPr lang="en-US" sz="1600" dirty="0" err="1"/>
              <a:t>Mohror</a:t>
            </a:r>
            <a:r>
              <a:rPr lang="en-US" sz="1600" dirty="0"/>
              <a:t>, Andrea </a:t>
            </a:r>
            <a:r>
              <a:rPr lang="en-US" sz="1600" dirty="0" err="1"/>
              <a:t>Arpaci-Dusseau</a:t>
            </a:r>
            <a:r>
              <a:rPr lang="en-US" sz="1600" dirty="0"/>
              <a:t>, and </a:t>
            </a:r>
            <a:r>
              <a:rPr lang="en-US" sz="1600" dirty="0" err="1"/>
              <a:t>Remzi</a:t>
            </a:r>
            <a:r>
              <a:rPr lang="en-US" sz="1600" dirty="0"/>
              <a:t> </a:t>
            </a:r>
            <a:r>
              <a:rPr lang="en-US" sz="1600" dirty="0" err="1"/>
              <a:t>Arpaci-Dusseau</a:t>
            </a:r>
            <a:r>
              <a:rPr lang="en-US" sz="1600" dirty="0"/>
              <a:t>. "The popper convention: Making reproducible systems evaluation practical." In </a:t>
            </a:r>
            <a:r>
              <a:rPr lang="en-US" sz="1600" i="1" dirty="0"/>
              <a:t>Parallel and Distributed Processing Symposium Workshops (IPDPSW), 2017 IEEE International</a:t>
            </a:r>
            <a:r>
              <a:rPr lang="en-US" sz="1600" dirty="0"/>
              <a:t>, pp. 1561-1570. IEEE, 2017.</a:t>
            </a:r>
          </a:p>
          <a:p>
            <a:endParaRPr lang="en-U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90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566928" y="2185416"/>
            <a:ext cx="11065439" cy="3732425"/>
          </a:xfrm>
        </p:spPr>
        <p:txBody>
          <a:bodyPr/>
          <a:lstStyle/>
          <a:p>
            <a:pPr algn="just"/>
            <a:r>
              <a:rPr lang="en-US" sz="1600" dirty="0"/>
              <a:t>J. </a:t>
            </a:r>
            <a:r>
              <a:rPr lang="en-US" sz="1600" dirty="0" err="1"/>
              <a:t>Kitzes</a:t>
            </a:r>
            <a:r>
              <a:rPr lang="en-US" sz="1600" dirty="0"/>
              <a:t>, D. </a:t>
            </a:r>
            <a:r>
              <a:rPr lang="en-US" sz="1600" dirty="0" err="1"/>
              <a:t>Turek</a:t>
            </a:r>
            <a:r>
              <a:rPr lang="en-US" sz="1600" dirty="0"/>
              <a:t>, and F. </a:t>
            </a:r>
            <a:r>
              <a:rPr lang="en-US" sz="1600" dirty="0" err="1"/>
              <a:t>Deniz</a:t>
            </a:r>
            <a:r>
              <a:rPr lang="en-US" sz="1600" dirty="0"/>
              <a:t>. The practice of reproducible research: case studies and lessons from the data-intensive sciences. </a:t>
            </a:r>
            <a:r>
              <a:rPr lang="en-US" sz="1600" dirty="0" err="1"/>
              <a:t>Univ</a:t>
            </a:r>
            <a:r>
              <a:rPr lang="en-US" sz="1600" dirty="0"/>
              <a:t> of </a:t>
            </a:r>
            <a:r>
              <a:rPr lang="en-US" sz="1600" dirty="0" smtClean="0"/>
              <a:t>California </a:t>
            </a:r>
            <a:r>
              <a:rPr lang="en-US" sz="1600" dirty="0"/>
              <a:t>Press, 2017. </a:t>
            </a:r>
            <a:endParaRPr lang="en-US" sz="1600" dirty="0" smtClean="0"/>
          </a:p>
          <a:p>
            <a:pPr algn="just"/>
            <a:r>
              <a:rPr lang="en-US" sz="1600" dirty="0"/>
              <a:t>Stewart, Craig A., William K. Barnett, Eric A. </a:t>
            </a:r>
            <a:r>
              <a:rPr lang="en-US" sz="1600" dirty="0" err="1"/>
              <a:t>Wernert</a:t>
            </a:r>
            <a:r>
              <a:rPr lang="en-US" sz="1600" dirty="0"/>
              <a:t>, Julie A. </a:t>
            </a:r>
            <a:r>
              <a:rPr lang="en-US" sz="1600" dirty="0" err="1"/>
              <a:t>Wernert</a:t>
            </a:r>
            <a:r>
              <a:rPr lang="en-US" sz="1600" dirty="0"/>
              <a:t>, Von Welch, and Richard </a:t>
            </a:r>
            <a:r>
              <a:rPr lang="en-US" sz="1600" dirty="0" err="1"/>
              <a:t>Knepper</a:t>
            </a:r>
            <a:r>
              <a:rPr lang="en-US" sz="1600" dirty="0"/>
              <a:t>. "Sustained Software for </a:t>
            </a:r>
            <a:r>
              <a:rPr lang="en-US" sz="1600" dirty="0" err="1"/>
              <a:t>Cyberinfrastructure</a:t>
            </a:r>
            <a:r>
              <a:rPr lang="en-US" sz="1600" dirty="0"/>
              <a:t>: Analyses of Successful Efforts with a Focus on NSF-funded Software." In </a:t>
            </a:r>
            <a:r>
              <a:rPr lang="en-US" sz="1600" i="1" dirty="0"/>
              <a:t>Proceedings of the 1st Workshop on The Science of </a:t>
            </a:r>
            <a:r>
              <a:rPr lang="en-US" sz="1600" i="1" dirty="0" err="1"/>
              <a:t>Cyberinfrastructure</a:t>
            </a:r>
            <a:r>
              <a:rPr lang="en-US" sz="1600" i="1" dirty="0"/>
              <a:t>: Research, Experience, Applications and Models</a:t>
            </a:r>
            <a:r>
              <a:rPr lang="en-US" sz="1600" dirty="0"/>
              <a:t>, pp. 63-72. ACM, 2015.</a:t>
            </a:r>
          </a:p>
          <a:p>
            <a:pPr algn="just"/>
            <a:endParaRPr lang="en-US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760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7690113" cy="3790483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sz="2800" dirty="0" smtClean="0"/>
              <a:t>Vision of </a:t>
            </a:r>
            <a:r>
              <a:rPr lang="en-US" sz="2800" dirty="0" err="1" smtClean="0"/>
              <a:t>OneDataShare</a:t>
            </a:r>
            <a:endParaRPr lang="en-US" sz="2800" dirty="0" smtClean="0"/>
          </a:p>
          <a:p>
            <a:pPr marL="285750" indent="-285750">
              <a:buFontTx/>
              <a:buChar char="-"/>
            </a:pPr>
            <a:r>
              <a:rPr lang="en-US" sz="2800" dirty="0" smtClean="0"/>
              <a:t>Challenges faced in sustaining </a:t>
            </a:r>
            <a:r>
              <a:rPr lang="en-US" sz="2800" dirty="0" err="1" smtClean="0"/>
              <a:t>OneDataShare</a:t>
            </a:r>
            <a:endParaRPr lang="en-US" sz="2800" dirty="0" smtClean="0"/>
          </a:p>
          <a:p>
            <a:pPr marL="285750" indent="-285750">
              <a:buFontTx/>
              <a:buChar char="-"/>
            </a:pPr>
            <a:r>
              <a:rPr lang="en-US" sz="2800" dirty="0" smtClean="0"/>
              <a:t>Feedback from developers to meet these challenges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References</a:t>
            </a:r>
          </a:p>
          <a:p>
            <a:pPr marL="285750" indent="-285750">
              <a:buFontTx/>
              <a:buChar char="-"/>
            </a:pP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4961902" cy="3790483"/>
          </a:xfrm>
        </p:spPr>
        <p:txBody>
          <a:bodyPr/>
          <a:lstStyle/>
          <a:p>
            <a:pPr marL="285750" indent="-285750" algn="just">
              <a:buFontTx/>
              <a:buChar char="-"/>
            </a:pPr>
            <a:r>
              <a:rPr lang="en-US" dirty="0" smtClean="0">
                <a:solidFill>
                  <a:srgbClr val="002060"/>
                </a:solidFill>
              </a:rPr>
              <a:t>Managed File Transfers have been increasingly gaining popularity in research arena due to the increase in volume of data being shared amongst researchers across the world.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rgbClr val="002060"/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en-US" dirty="0" smtClean="0">
                <a:solidFill>
                  <a:srgbClr val="002060"/>
                </a:solidFill>
              </a:rPr>
              <a:t>With an aim to provide a platform to the researchers via which they can communicate large volumes of data in shortest possible time, we design state of the art research software called </a:t>
            </a:r>
            <a:r>
              <a:rPr lang="en-US" dirty="0" err="1" smtClean="0">
                <a:solidFill>
                  <a:srgbClr val="002060"/>
                </a:solidFill>
              </a:rPr>
              <a:t>OneDataShare</a:t>
            </a:r>
            <a:r>
              <a:rPr lang="en-US" dirty="0" smtClean="0">
                <a:solidFill>
                  <a:srgbClr val="002060"/>
                </a:solidFill>
              </a:rPr>
              <a:t> [Imran </a:t>
            </a:r>
            <a:r>
              <a:rPr lang="en-US" dirty="0" err="1" smtClean="0">
                <a:solidFill>
                  <a:srgbClr val="002060"/>
                </a:solidFill>
              </a:rPr>
              <a:t>et.al</a:t>
            </a:r>
            <a:r>
              <a:rPr lang="en-US" dirty="0" smtClean="0">
                <a:solidFill>
                  <a:srgbClr val="002060"/>
                </a:solidFill>
              </a:rPr>
              <a:t>.].</a:t>
            </a:r>
          </a:p>
          <a:p>
            <a:pPr marL="285750" indent="-285750" algn="just">
              <a:buFontTx/>
              <a:buChar char="-"/>
            </a:pPr>
            <a:endParaRPr lang="en-US" dirty="0" smtClean="0">
              <a:solidFill>
                <a:srgbClr val="002060"/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en-US" dirty="0" smtClean="0">
                <a:solidFill>
                  <a:srgbClr val="002060"/>
                </a:solidFill>
              </a:rPr>
              <a:t>Goal: reducing time of delivery and increasing focus on conducting research with the data</a:t>
            </a:r>
          </a:p>
          <a:p>
            <a:pPr marL="285750" indent="-285750" algn="just">
              <a:buFontTx/>
              <a:buChar char="-"/>
            </a:pP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 of </a:t>
            </a:r>
            <a:r>
              <a:rPr lang="en-US" dirty="0" err="1" smtClean="0"/>
              <a:t>OneDataShare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8155" y="0"/>
            <a:ext cx="65238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57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10957968" cy="3790483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002060"/>
                </a:solidFill>
              </a:rPr>
              <a:t>To help research community transfer data faster and remove the hassle of waiting for its arrival for a long time, </a:t>
            </a:r>
            <a:r>
              <a:rPr lang="en-US" sz="2000" dirty="0" err="1" smtClean="0">
                <a:solidFill>
                  <a:srgbClr val="002060"/>
                </a:solidFill>
              </a:rPr>
              <a:t>OneDatashare</a:t>
            </a:r>
            <a:endParaRPr lang="en-US" sz="2000" dirty="0" smtClean="0">
              <a:solidFill>
                <a:srgbClr val="002060"/>
              </a:solidFill>
            </a:endParaRPr>
          </a:p>
          <a:p>
            <a:pPr marL="342900" indent="-342900">
              <a:buFontTx/>
              <a:buChar char="-"/>
            </a:pPr>
            <a:endParaRPr lang="en-US" sz="2000" dirty="0">
              <a:solidFill>
                <a:srgbClr val="002060"/>
              </a:solidFill>
            </a:endParaRPr>
          </a:p>
          <a:p>
            <a:pPr marL="742939" lvl="1" indent="-285750">
              <a:buFont typeface="Arial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Uses </a:t>
            </a:r>
            <a:r>
              <a:rPr lang="en-US" dirty="0">
                <a:solidFill>
                  <a:srgbClr val="002060"/>
                </a:solidFill>
              </a:rPr>
              <a:t>m</a:t>
            </a:r>
            <a:r>
              <a:rPr lang="en-US" dirty="0" smtClean="0">
                <a:solidFill>
                  <a:srgbClr val="002060"/>
                </a:solidFill>
              </a:rPr>
              <a:t>achine learning techniques like adaptive sampling to speedup data transfers</a:t>
            </a:r>
          </a:p>
          <a:p>
            <a:pPr marL="742939" lvl="1" indent="-285750">
              <a:buFont typeface="Arial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Deploys historical analysis and real time tuning</a:t>
            </a:r>
          </a:p>
          <a:p>
            <a:pPr marL="742939" lvl="1" indent="-285750">
              <a:buFont typeface="Arial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Ensures energy efficient data transfers [Nine </a:t>
            </a:r>
            <a:r>
              <a:rPr lang="en-US" dirty="0" err="1" smtClean="0">
                <a:solidFill>
                  <a:srgbClr val="002060"/>
                </a:solidFill>
              </a:rPr>
              <a:t>et.al</a:t>
            </a:r>
            <a:r>
              <a:rPr lang="en-US" dirty="0" smtClean="0">
                <a:solidFill>
                  <a:srgbClr val="002060"/>
                </a:solidFill>
              </a:rPr>
              <a:t>.]</a:t>
            </a:r>
          </a:p>
          <a:p>
            <a:pPr marL="742939" lvl="1" indent="-285750">
              <a:buFont typeface="Arial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Allowing researchers to fine tune their priorities and goals in the data transfer process</a:t>
            </a:r>
          </a:p>
          <a:p>
            <a:pPr marL="742939" lvl="1" indent="-285750">
              <a:buFont typeface="Arial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Energy aware data transfer solution for the researchers.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 of </a:t>
            </a:r>
            <a:r>
              <a:rPr lang="en-US" dirty="0" err="1" smtClean="0"/>
              <a:t>OneDataShare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28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10912998" cy="3790483"/>
          </a:xfrm>
        </p:spPr>
        <p:txBody>
          <a:bodyPr/>
          <a:lstStyle/>
          <a:p>
            <a:pPr algn="just"/>
            <a:r>
              <a:rPr lang="en-US" sz="2000" dirty="0" smtClean="0">
                <a:solidFill>
                  <a:srgbClr val="002060"/>
                </a:solidFill>
              </a:rPr>
              <a:t>The challenges can be broadly divided into software design, implementation and maintenance phases. Broadly, it can be categorized as: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Time spent on re-inventing the wheel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Lack of proper documentation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Integrating third party components so that they sustain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Lack of training and unavailability of learning materials on third party technologies (for e.g. </a:t>
            </a:r>
            <a:r>
              <a:rPr lang="en-US" sz="2000" dirty="0" err="1" smtClean="0">
                <a:solidFill>
                  <a:srgbClr val="002060"/>
                </a:solidFill>
              </a:rPr>
              <a:t>GridFTP</a:t>
            </a:r>
            <a:r>
              <a:rPr lang="en-US" sz="2000" dirty="0" smtClean="0">
                <a:solidFill>
                  <a:srgbClr val="002060"/>
                </a:solidFill>
              </a:rPr>
              <a:t>)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User experience</a:t>
            </a:r>
          </a:p>
          <a:p>
            <a:pPr marL="342900" indent="-342900" algn="just">
              <a:buFont typeface="Arial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Open source software: Lacking in community support</a:t>
            </a:r>
          </a:p>
          <a:p>
            <a:pPr marL="342900" indent="-342900" algn="just">
              <a:buFont typeface="Arial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algn="just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faced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3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8" y="2189263"/>
            <a:ext cx="10912998" cy="3790483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solidFill>
                  <a:srgbClr val="002060"/>
                </a:solidFill>
              </a:rPr>
              <a:t>Developed and driven by research and student community</a:t>
            </a:r>
          </a:p>
          <a:p>
            <a:pPr marL="457200" indent="-457200">
              <a:buFont typeface="Arial" charset="0"/>
              <a:buChar char="•"/>
            </a:pPr>
            <a:endParaRPr lang="en-US" sz="2400" dirty="0" smtClean="0">
              <a:solidFill>
                <a:srgbClr val="002060"/>
              </a:solidFill>
            </a:endParaRPr>
          </a:p>
          <a:p>
            <a:pPr marL="914389" lvl="1" indent="-457200">
              <a:buFont typeface="Arial" charset="0"/>
              <a:buChar char="•"/>
            </a:pPr>
            <a:r>
              <a:rPr lang="en-US" sz="2400" dirty="0" smtClean="0">
                <a:solidFill>
                  <a:srgbClr val="002060"/>
                </a:solidFill>
              </a:rPr>
              <a:t>Significant developer’s time were spent on identifying what previous teams have done.</a:t>
            </a:r>
          </a:p>
          <a:p>
            <a:pPr marL="914389" lvl="1" indent="-457200">
              <a:buFont typeface="Arial" charset="0"/>
              <a:buChar char="•"/>
            </a:pPr>
            <a:endParaRPr lang="en-US" sz="2400" dirty="0" smtClean="0">
              <a:solidFill>
                <a:srgbClr val="002060"/>
              </a:solidFill>
            </a:endParaRPr>
          </a:p>
          <a:p>
            <a:pPr marL="914389" lvl="1" indent="-457200">
              <a:buFont typeface="Arial" charset="0"/>
              <a:buChar char="•"/>
            </a:pPr>
            <a:r>
              <a:rPr lang="en-US" sz="2400" dirty="0" smtClean="0">
                <a:solidFill>
                  <a:srgbClr val="002060"/>
                </a:solidFill>
              </a:rPr>
              <a:t>Re-generate previous results in terms of throughputs of data transfers and comparing those with latest updates became a challenge. </a:t>
            </a:r>
          </a:p>
          <a:p>
            <a:pPr marL="914389" lvl="1" indent="-457200">
              <a:buFont typeface="Arial" charset="0"/>
              <a:buChar char="•"/>
            </a:pPr>
            <a:endParaRPr lang="en-US" sz="2400" dirty="0" smtClean="0">
              <a:solidFill>
                <a:srgbClr val="002060"/>
              </a:solidFill>
            </a:endParaRPr>
          </a:p>
          <a:p>
            <a:pPr marL="914389" lvl="1" indent="-457200">
              <a:buFont typeface="Arial" charset="0"/>
              <a:buChar char="•"/>
            </a:pPr>
            <a:r>
              <a:rPr lang="en-US" sz="2400" dirty="0" smtClean="0">
                <a:solidFill>
                  <a:srgbClr val="002060"/>
                </a:solidFill>
              </a:rPr>
              <a:t>Using </a:t>
            </a:r>
            <a:r>
              <a:rPr lang="en-US" sz="2400" dirty="0" err="1" smtClean="0">
                <a:solidFill>
                  <a:srgbClr val="002060"/>
                </a:solidFill>
              </a:rPr>
              <a:t>DevOps</a:t>
            </a:r>
            <a:r>
              <a:rPr lang="en-US" sz="2400" dirty="0" smtClean="0">
                <a:solidFill>
                  <a:srgbClr val="002060"/>
                </a:solidFill>
              </a:rPr>
              <a:t> for managing the project is being explored at this time [Jimenez et. al]. </a:t>
            </a:r>
            <a:endParaRPr lang="en-US" sz="2400" dirty="0">
              <a:solidFill>
                <a:srgbClr val="002060"/>
              </a:solidFill>
            </a:endParaRPr>
          </a:p>
          <a:p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Time spent on re-inventing the wheel</a:t>
            </a:r>
          </a:p>
        </p:txBody>
      </p:sp>
    </p:spTree>
    <p:extLst>
      <p:ext uri="{BB962C8B-B14F-4D97-AF65-F5344CB8AC3E}">
        <p14:creationId xmlns:p14="http://schemas.microsoft.com/office/powerpoint/2010/main" val="44372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10853037" cy="3790483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rgbClr val="002060"/>
                </a:solidFill>
              </a:rPr>
              <a:t>Although followed vastly in the industry, lack of proper documentation is still an issue for many cases research software development.</a:t>
            </a:r>
          </a:p>
          <a:p>
            <a:pPr marL="342900" indent="-342900">
              <a:buFontTx/>
              <a:buChar char="-"/>
            </a:pPr>
            <a:endParaRPr lang="en-US" sz="2400" dirty="0" smtClean="0">
              <a:solidFill>
                <a:srgbClr val="00206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2060"/>
                </a:solidFill>
              </a:rPr>
              <a:t>Research conducted in [</a:t>
            </a:r>
            <a:r>
              <a:rPr lang="en-US" sz="2400" dirty="0" err="1" smtClean="0">
                <a:solidFill>
                  <a:srgbClr val="002060"/>
                </a:solidFill>
              </a:rPr>
              <a:t>Katerbow</a:t>
            </a:r>
            <a:r>
              <a:rPr lang="en-US" sz="2400" dirty="0" smtClean="0">
                <a:solidFill>
                  <a:srgbClr val="002060"/>
                </a:solidFill>
              </a:rPr>
              <a:t> et. </a:t>
            </a:r>
            <a:r>
              <a:rPr lang="en-US" sz="2400" dirty="0">
                <a:solidFill>
                  <a:srgbClr val="002060"/>
                </a:solidFill>
              </a:rPr>
              <a:t>a</a:t>
            </a:r>
            <a:r>
              <a:rPr lang="en-US" sz="2400" dirty="0" smtClean="0">
                <a:solidFill>
                  <a:srgbClr val="002060"/>
                </a:solidFill>
              </a:rPr>
              <a:t>l.] suggest that excessive documentation does not guarantee good software development. Their assumption can be generalized to research software as well. </a:t>
            </a:r>
          </a:p>
          <a:p>
            <a:pPr marL="285750" indent="-285750">
              <a:buFontTx/>
              <a:buChar char="-"/>
            </a:pPr>
            <a:endParaRPr lang="en-US" sz="2400" dirty="0">
              <a:solidFill>
                <a:srgbClr val="00206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400" dirty="0" smtClean="0">
                <a:solidFill>
                  <a:srgbClr val="002060"/>
                </a:solidFill>
              </a:rPr>
              <a:t>Too much documentation or lack of it threatened the sustainability of </a:t>
            </a:r>
            <a:r>
              <a:rPr lang="en-US" sz="2400" dirty="0" err="1" smtClean="0">
                <a:solidFill>
                  <a:srgbClr val="002060"/>
                </a:solidFill>
              </a:rPr>
              <a:t>OneDataShare</a:t>
            </a:r>
            <a:r>
              <a:rPr lang="en-US" sz="2400" dirty="0" smtClean="0">
                <a:solidFill>
                  <a:srgbClr val="002060"/>
                </a:solidFill>
              </a:rPr>
              <a:t>. The guidelines outlined by [Wilson et, al.] to achieve elegant documentation can be considered.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Lack of documentation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611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Sustainable integration of third party components</a:t>
            </a:r>
            <a:endParaRPr lang="en-US" dirty="0"/>
          </a:p>
        </p:txBody>
      </p:sp>
      <p:sp>
        <p:nvSpPr>
          <p:cNvPr id="5" name="Text Placeholder 1"/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10853037" cy="3790483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sz="2200" dirty="0" smtClean="0">
                <a:solidFill>
                  <a:srgbClr val="002060"/>
                </a:solidFill>
              </a:rPr>
              <a:t>To aid research community, </a:t>
            </a:r>
            <a:r>
              <a:rPr lang="en-US" sz="2200" dirty="0" err="1" smtClean="0">
                <a:solidFill>
                  <a:srgbClr val="002060"/>
                </a:solidFill>
              </a:rPr>
              <a:t>OneDataShare</a:t>
            </a:r>
            <a:r>
              <a:rPr lang="en-US" sz="2200" dirty="0" smtClean="0">
                <a:solidFill>
                  <a:srgbClr val="002060"/>
                </a:solidFill>
              </a:rPr>
              <a:t> integrates many third party data storage application interfaces and protocols at the backend. These storage interfaces include Google Drive, </a:t>
            </a:r>
            <a:r>
              <a:rPr lang="en-US" sz="2200" dirty="0" err="1" smtClean="0">
                <a:solidFill>
                  <a:srgbClr val="002060"/>
                </a:solidFill>
              </a:rPr>
              <a:t>DropBox</a:t>
            </a:r>
            <a:r>
              <a:rPr lang="en-US" sz="2200" dirty="0">
                <a:solidFill>
                  <a:srgbClr val="002060"/>
                </a:solidFill>
              </a:rPr>
              <a:t> </a:t>
            </a:r>
            <a:r>
              <a:rPr lang="en-US" sz="2200" dirty="0" smtClean="0">
                <a:solidFill>
                  <a:srgbClr val="002060"/>
                </a:solidFill>
              </a:rPr>
              <a:t>and </a:t>
            </a:r>
            <a:r>
              <a:rPr lang="en-US" sz="2200" dirty="0" err="1" smtClean="0">
                <a:solidFill>
                  <a:srgbClr val="002060"/>
                </a:solidFill>
              </a:rPr>
              <a:t>GrdFTP</a:t>
            </a:r>
            <a:r>
              <a:rPr lang="en-US" sz="2200" dirty="0" smtClean="0">
                <a:solidFill>
                  <a:srgbClr val="002060"/>
                </a:solidFill>
              </a:rPr>
              <a:t>. Protocols include FTP, SFTP, TCP, HTTP, SMTP, etc. </a:t>
            </a:r>
          </a:p>
          <a:p>
            <a:pPr marL="342900" indent="-342900">
              <a:buFontTx/>
              <a:buChar char="-"/>
            </a:pPr>
            <a:endParaRPr lang="en-US" sz="2200" dirty="0" smtClean="0">
              <a:solidFill>
                <a:srgbClr val="00206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200" dirty="0" smtClean="0">
                <a:solidFill>
                  <a:srgbClr val="002060"/>
                </a:solidFill>
              </a:rPr>
              <a:t>These application interfaces often become obsolete and new versions need to be included. The constant management of this up-gradation process presents sustainability challenges.</a:t>
            </a:r>
          </a:p>
          <a:p>
            <a:pPr marL="285750" indent="-285750">
              <a:buFontTx/>
              <a:buChar char="-"/>
            </a:pPr>
            <a:endParaRPr lang="en-US" sz="2200" dirty="0">
              <a:solidFill>
                <a:srgbClr val="002060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200" dirty="0" err="1" smtClean="0">
                <a:solidFill>
                  <a:srgbClr val="002060"/>
                </a:solidFill>
              </a:rPr>
              <a:t>OneDataShare</a:t>
            </a:r>
            <a:r>
              <a:rPr lang="en-US" sz="2200" dirty="0" smtClean="0">
                <a:solidFill>
                  <a:srgbClr val="002060"/>
                </a:solidFill>
              </a:rPr>
              <a:t> team is trying to manage the integration challenge in sustainable manner.</a:t>
            </a:r>
            <a:endParaRPr lang="en-US" sz="2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7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566928" y="2185416"/>
            <a:ext cx="11035459" cy="3511409"/>
          </a:xfrm>
        </p:spPr>
        <p:txBody>
          <a:bodyPr/>
          <a:lstStyle/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Follow full project management processes despite the fact that it is a research software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Dynamic leadership from project director is critical to its sustainability [Stewart et. 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a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l.]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Useful high level documentation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Developing mechanisms to quickly re-generate previous results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Improved training</a:t>
            </a:r>
          </a:p>
          <a:p>
            <a:pPr marL="285750" lvl="0" indent="-285750" algn="just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Continued Funding</a:t>
            </a:r>
            <a:endParaRPr lang="en-US" sz="2400" dirty="0">
              <a:solidFill>
                <a:schemeClr val="tx1">
                  <a:lumMod val="50000"/>
                </a:schemeClr>
              </a:solidFill>
            </a:endParaRPr>
          </a:p>
          <a:p>
            <a:pPr marL="285750" lvl="0" indent="-285750" algn="just">
              <a:buFontTx/>
              <a:buChar char="-"/>
            </a:pPr>
            <a:endParaRPr lang="en-US" sz="2400" dirty="0" smtClean="0">
              <a:solidFill>
                <a:schemeClr val="tx1">
                  <a:lumMod val="50000"/>
                </a:schemeClr>
              </a:solidFill>
            </a:endParaRPr>
          </a:p>
          <a:p>
            <a:pPr marL="285750" lvl="0" indent="-285750" algn="just">
              <a:buFontTx/>
              <a:buChar char="-"/>
            </a:pPr>
            <a:endParaRPr lang="en-US" sz="2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88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2356</TotalTime>
  <Words>783</Words>
  <Application>Microsoft Macintosh PowerPoint</Application>
  <PresentationFormat>Widescreen</PresentationFormat>
  <Paragraphs>80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Georgia</vt:lpstr>
      <vt:lpstr>LucidaGrande</vt:lpstr>
      <vt:lpstr>Arial</vt:lpstr>
      <vt:lpstr>UB Powerpoint Template</vt:lpstr>
      <vt:lpstr>Sustainability challenges in developing research software for sharing data</vt:lpstr>
      <vt:lpstr>Overview</vt:lpstr>
      <vt:lpstr>Vision of OneDataShare</vt:lpstr>
      <vt:lpstr>Vision of OneDataShare</vt:lpstr>
      <vt:lpstr>Challenges faced</vt:lpstr>
      <vt:lpstr>Time spent on re-inventing the wheel</vt:lpstr>
      <vt:lpstr>Lack of documentation</vt:lpstr>
      <vt:lpstr>Sustainable integration of third party components</vt:lpstr>
      <vt:lpstr>Learnings</vt:lpstr>
      <vt:lpstr>Learnings [cont]</vt:lpstr>
      <vt:lpstr>PowerPoint Presentation</vt:lpstr>
      <vt:lpstr>Acknowledgement</vt:lpstr>
      <vt:lpstr>References</vt:lpstr>
      <vt:lpstr>References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Microsoft Office User</cp:lastModifiedBy>
  <cp:revision>224</cp:revision>
  <cp:lastPrinted>2015-10-19T19:01:41Z</cp:lastPrinted>
  <dcterms:created xsi:type="dcterms:W3CDTF">2016-06-28T14:05:07Z</dcterms:created>
  <dcterms:modified xsi:type="dcterms:W3CDTF">2018-10-20T18:35:19Z</dcterms:modified>
  <cp:category/>
</cp:coreProperties>
</file>

<file path=docProps/thumbnail.jpeg>
</file>